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70" r:id="rId14"/>
    <p:sldId id="268" r:id="rId15"/>
    <p:sldId id="277" r:id="rId16"/>
    <p:sldId id="279" r:id="rId17"/>
    <p:sldId id="276" r:id="rId18"/>
    <p:sldId id="274" r:id="rId19"/>
    <p:sldId id="275" r:id="rId20"/>
    <p:sldId id="26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elegraf" panose="020B0604020202020204" charset="0"/>
      <p:regular r:id="rId27"/>
    </p:embeddedFont>
    <p:embeddedFont>
      <p:font typeface="Telegraf Bold" panose="020B0604020202020204" charset="0"/>
      <p:regular r:id="rId28"/>
    </p:embeddedFont>
    <p:embeddedFont>
      <p:font typeface="Telegraf Bold Bold" panose="020B0604020202020204" charset="0"/>
      <p:regular r:id="rId29"/>
    </p:embeddedFont>
    <p:embeddedFont>
      <p:font typeface="Telegraf Medium" panose="020B0604020202020204" charset="0"/>
      <p:regular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612F-727B-421F-9764-C7732787E37F}" type="datetimeFigureOut">
              <a:rPr lang="es-PE" smtClean="0"/>
              <a:t>28/11/2020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02E3F-5691-46BE-BDD5-72F8593CC04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95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d5045b4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d5045b4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d5045b40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ad5045b40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niel601/pytorch-fasterrcnn" TargetMode="External"/><Relationship Id="rId2" Type="http://schemas.openxmlformats.org/officeDocument/2006/relationships/hyperlink" Target="https://pytorch.org/tutorials/intermediate/torchvision_tutorial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v5bFVbQvFRk&amp;ab_channel=ArdianUmam" TargetMode="External"/><Relationship Id="rId5" Type="http://schemas.openxmlformats.org/officeDocument/2006/relationships/hyperlink" Target="https://www.youtube.com/playlist?list=PLqnslRFeH2UrcDBWF5mfPGpqQDSta6VK4" TargetMode="External"/><Relationship Id="rId4" Type="http://schemas.openxmlformats.org/officeDocument/2006/relationships/hyperlink" Target="https://github.com/pytorch/vis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800" y="-266700"/>
            <a:ext cx="18592800" cy="3695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71600" y="0"/>
            <a:ext cx="4216400" cy="1581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643062" y="1317082"/>
            <a:ext cx="16079850" cy="10378996"/>
            <a:chOff x="0" y="0"/>
            <a:chExt cx="3780574" cy="24625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0574" cy="2462566"/>
            </a:xfrm>
            <a:custGeom>
              <a:avLst/>
              <a:gdLst/>
              <a:ahLst/>
              <a:cxnLst/>
              <a:rect l="l" t="t" r="r" b="b"/>
              <a:pathLst>
                <a:path w="3780574" h="2462566">
                  <a:moveTo>
                    <a:pt x="3656114" y="2462566"/>
                  </a:moveTo>
                  <a:lnTo>
                    <a:pt x="124460" y="2462566"/>
                  </a:lnTo>
                  <a:cubicBezTo>
                    <a:pt x="55880" y="2462566"/>
                    <a:pt x="0" y="2406686"/>
                    <a:pt x="0" y="23381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56114" y="0"/>
                  </a:lnTo>
                  <a:cubicBezTo>
                    <a:pt x="3724694" y="0"/>
                    <a:pt x="3780574" y="55880"/>
                    <a:pt x="3780574" y="124460"/>
                  </a:cubicBezTo>
                  <a:lnTo>
                    <a:pt x="3780574" y="2338106"/>
                  </a:lnTo>
                  <a:cubicBezTo>
                    <a:pt x="3780574" y="2406686"/>
                    <a:pt x="3724694" y="2462566"/>
                    <a:pt x="3656114" y="2462566"/>
                  </a:cubicBezTo>
                  <a:close/>
                </a:path>
              </a:pathLst>
            </a:custGeom>
            <a:solidFill>
              <a:srgbClr val="FEE600"/>
            </a:solidFill>
          </p:spPr>
          <p:txBody>
            <a:bodyPr/>
            <a:lstStyle/>
            <a:p>
              <a:endParaRPr lang="es-PE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9200" y="3212109"/>
            <a:ext cx="10435284" cy="504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9600">
                <a:solidFill>
                  <a:srgbClr val="191919"/>
                </a:solidFill>
                <a:latin typeface="Telegraf Bold Bold"/>
              </a:rPr>
              <a:t>DETECCIÓN DE </a:t>
            </a:r>
            <a:r>
              <a:rPr lang="en-US" sz="9600">
                <a:solidFill>
                  <a:srgbClr val="014177"/>
                </a:solidFill>
                <a:latin typeface="Telegraf Bold Bold"/>
              </a:rPr>
              <a:t>MASCARILLAS </a:t>
            </a:r>
            <a:r>
              <a:rPr lang="en-US" sz="9600">
                <a:solidFill>
                  <a:srgbClr val="191919"/>
                </a:solidFill>
                <a:latin typeface="Telegraf Bold Bold"/>
              </a:rPr>
              <a:t>EN TIEMPO REAL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-44248" y="514783"/>
            <a:ext cx="660421" cy="571925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98992" y="2534782"/>
            <a:ext cx="8275590" cy="827559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8218449"/>
            <a:ext cx="5827292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21">
                <a:solidFill>
                  <a:srgbClr val="191919"/>
                </a:solidFill>
                <a:latin typeface="Telegraf"/>
              </a:rPr>
              <a:t>Desarrollo en aplicaciones con visión artificial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433" y="452776"/>
            <a:ext cx="7434447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63">
                <a:solidFill>
                  <a:srgbClr val="191919"/>
                </a:solidFill>
                <a:latin typeface="Telegraf Bold"/>
              </a:rPr>
              <a:t>DIPLOMADO EN DESARROLLO DE APLICACIONES CON INTELIGENCIA ARTIFICIAL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7940" y="2420045"/>
            <a:ext cx="2573198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1915</a:t>
            </a:r>
          </a:p>
        </p:txBody>
      </p:sp>
      <p:sp>
        <p:nvSpPr>
          <p:cNvPr id="3" name="AutoShape 3"/>
          <p:cNvSpPr/>
          <p:nvPr/>
        </p:nvSpPr>
        <p:spPr>
          <a:xfrm>
            <a:off x="-1" y="8287828"/>
            <a:ext cx="19021245" cy="1999172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150081" y="4371521"/>
            <a:ext cx="6588915" cy="4886779"/>
            <a:chOff x="0" y="0"/>
            <a:chExt cx="13716000" cy="10172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-3233" r="2777" b="-4874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49004" y="4371521"/>
            <a:ext cx="6588915" cy="4886779"/>
            <a:chOff x="0" y="0"/>
            <a:chExt cx="13716000" cy="1017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2870" t="-1084" r="2777" b="-27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391016" y="3630654"/>
            <a:ext cx="6107046" cy="70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191919"/>
                </a:solidFill>
                <a:latin typeface="Telegraf"/>
              </a:rPr>
              <a:t>Imágenes con mascarilla</a:t>
            </a:r>
          </a:p>
          <a:p>
            <a:pPr marL="0" lvl="1" indent="0" algn="ctr">
              <a:lnSpc>
                <a:spcPts val="2688"/>
              </a:lnSpc>
              <a:spcBef>
                <a:spcPct val="0"/>
              </a:spcBef>
            </a:pPr>
            <a:r>
              <a:rPr lang="en-US" sz="1920">
                <a:solidFill>
                  <a:srgbClr val="191919"/>
                </a:solidFill>
                <a:latin typeface="Telegraf"/>
              </a:rPr>
              <a:t>test size = 0.2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TRAINING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5400000">
            <a:off x="588772" y="1464944"/>
            <a:ext cx="471520" cy="408336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91919"/>
                </a:solidFill>
                <a:latin typeface="Telegraf Bold"/>
              </a:rPr>
              <a:t>DATASETS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56863" y="2460136"/>
            <a:ext cx="2573198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1918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9939" y="3670745"/>
            <a:ext cx="6107046" cy="70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191919"/>
                </a:solidFill>
                <a:latin typeface="Telegraf"/>
              </a:rPr>
              <a:t>Imágenes sin mascarilla</a:t>
            </a:r>
          </a:p>
          <a:p>
            <a:pPr marL="0" lvl="1" indent="0" algn="ctr">
              <a:lnSpc>
                <a:spcPts val="2688"/>
              </a:lnSpc>
              <a:spcBef>
                <a:spcPct val="0"/>
              </a:spcBef>
            </a:pPr>
            <a:r>
              <a:rPr lang="en-US" sz="1920">
                <a:solidFill>
                  <a:srgbClr val="191919"/>
                </a:solidFill>
                <a:latin typeface="Telegraf"/>
              </a:rPr>
              <a:t>test size = 0.2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1D57F-4D99-4E3E-B81A-2D2439A192C9}"/>
              </a:ext>
            </a:extLst>
          </p:cNvPr>
          <p:cNvSpPr/>
          <p:nvPr/>
        </p:nvSpPr>
        <p:spPr>
          <a:xfrm>
            <a:off x="4606338" y="4451717"/>
            <a:ext cx="1676400" cy="11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72DC65-73E3-40ED-AA3B-EDC25A69F3C5}"/>
              </a:ext>
            </a:extLst>
          </p:cNvPr>
          <p:cNvSpPr/>
          <p:nvPr/>
        </p:nvSpPr>
        <p:spPr>
          <a:xfrm>
            <a:off x="11734800" y="4420271"/>
            <a:ext cx="1676400" cy="11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8621" y="0"/>
            <a:ext cx="10839379" cy="10287000"/>
            <a:chOff x="0" y="0"/>
            <a:chExt cx="201666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660" cy="1913890"/>
            </a:xfrm>
            <a:custGeom>
              <a:avLst/>
              <a:gdLst/>
              <a:ahLst/>
              <a:cxnLst/>
              <a:rect l="l" t="t" r="r" b="b"/>
              <a:pathLst>
                <a:path w="2016660" h="1913890">
                  <a:moveTo>
                    <a:pt x="0" y="0"/>
                  </a:moveTo>
                  <a:lnTo>
                    <a:pt x="2016660" y="0"/>
                  </a:lnTo>
                  <a:lnTo>
                    <a:pt x="201666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514778" y="6959829"/>
            <a:ext cx="7867685" cy="3045043"/>
            <a:chOff x="0" y="0"/>
            <a:chExt cx="2642800" cy="1022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2800" cy="1022847"/>
            </a:xfrm>
            <a:custGeom>
              <a:avLst/>
              <a:gdLst/>
              <a:ahLst/>
              <a:cxnLst/>
              <a:rect l="l" t="t" r="r" b="b"/>
              <a:pathLst>
                <a:path w="2642800" h="1022847">
                  <a:moveTo>
                    <a:pt x="2518340" y="1022847"/>
                  </a:moveTo>
                  <a:lnTo>
                    <a:pt x="124460" y="1022847"/>
                  </a:lnTo>
                  <a:cubicBezTo>
                    <a:pt x="55880" y="1022847"/>
                    <a:pt x="0" y="966967"/>
                    <a:pt x="0" y="898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18340" y="0"/>
                  </a:lnTo>
                  <a:cubicBezTo>
                    <a:pt x="2586920" y="0"/>
                    <a:pt x="2642800" y="55880"/>
                    <a:pt x="2642800" y="124460"/>
                  </a:cubicBezTo>
                  <a:lnTo>
                    <a:pt x="2642800" y="898387"/>
                  </a:lnTo>
                  <a:cubicBezTo>
                    <a:pt x="2642800" y="966967"/>
                    <a:pt x="2586920" y="1022847"/>
                    <a:pt x="2518340" y="1022847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FEE600"/>
                </a:solidFill>
                <a:latin typeface="Telegraf Bold Bold"/>
              </a:rPr>
              <a:t>TRAINING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588772" y="1464944"/>
            <a:ext cx="471520" cy="408336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97186" y="6959829"/>
            <a:ext cx="5083374" cy="28313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834668"/>
            <a:ext cx="8727077" cy="590452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6578" y="3057750"/>
            <a:ext cx="5237016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elegraf"/>
              </a:rPr>
              <a:t>Dataset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elegraf"/>
              </a:rPr>
              <a:t>Data augmentation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Telegraf"/>
              </a:rPr>
              <a:t>Fine tuning set up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 dirty="0" err="1">
                <a:solidFill>
                  <a:srgbClr val="FFFFFF"/>
                </a:solidFill>
                <a:latin typeface="Telegraf"/>
              </a:rPr>
              <a:t>Cargar</a:t>
            </a:r>
            <a:r>
              <a:rPr lang="en-US" sz="2100" dirty="0">
                <a:solidFill>
                  <a:srgbClr val="FFFFFF"/>
                </a:solidFill>
                <a:latin typeface="Telegraf"/>
              </a:rPr>
              <a:t> MobilenetV2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 dirty="0" err="1">
                <a:solidFill>
                  <a:srgbClr val="FFFFFF"/>
                </a:solidFill>
                <a:latin typeface="Telegraf"/>
              </a:rPr>
              <a:t>Crear</a:t>
            </a:r>
            <a:r>
              <a:rPr lang="en-US" sz="21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elegraf"/>
              </a:rPr>
              <a:t>nueva</a:t>
            </a:r>
            <a:r>
              <a:rPr lang="en-US" sz="2100" dirty="0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elegraf"/>
              </a:rPr>
              <a:t>capa</a:t>
            </a:r>
            <a:r>
              <a:rPr lang="en-US" sz="2100" dirty="0">
                <a:solidFill>
                  <a:srgbClr val="FFFFFF"/>
                </a:solidFill>
                <a:latin typeface="Telegraf"/>
              </a:rPr>
              <a:t> FC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FFFFFF"/>
                </a:solidFill>
                <a:latin typeface="Telegraf"/>
              </a:rPr>
              <a:t>Freeze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1616"/>
                </a:solidFill>
                <a:latin typeface="Telegraf"/>
              </a:rPr>
              <a:t>Compilar</a:t>
            </a:r>
            <a:endParaRPr lang="en-US" sz="2100" dirty="0">
              <a:solidFill>
                <a:srgbClr val="FF1616"/>
              </a:solidFill>
              <a:latin typeface="Telegraf"/>
            </a:endParaRP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 dirty="0" err="1">
                <a:solidFill>
                  <a:srgbClr val="FF1616"/>
                </a:solidFill>
                <a:latin typeface="Telegraf"/>
              </a:rPr>
              <a:t>Optimizador</a:t>
            </a:r>
            <a:endParaRPr lang="en-US" sz="2100" dirty="0">
              <a:solidFill>
                <a:srgbClr val="FF1616"/>
              </a:solidFill>
              <a:latin typeface="Telegraf"/>
            </a:endParaRP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 dirty="0">
                <a:solidFill>
                  <a:srgbClr val="FF1616"/>
                </a:solidFill>
                <a:latin typeface="Telegraf"/>
              </a:rPr>
              <a:t>Loss: Binary-</a:t>
            </a:r>
            <a:r>
              <a:rPr lang="en-US" sz="2100" dirty="0" err="1">
                <a:solidFill>
                  <a:srgbClr val="FF1616"/>
                </a:solidFill>
                <a:latin typeface="Telegraf"/>
              </a:rPr>
              <a:t>crossentropy</a:t>
            </a:r>
            <a:endParaRPr lang="en-US" sz="2100" dirty="0">
              <a:solidFill>
                <a:srgbClr val="FF1616"/>
              </a:solidFill>
              <a:latin typeface="Telegraf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1616"/>
                </a:solidFill>
                <a:latin typeface="Telegraf"/>
              </a:rPr>
              <a:t>Entrenamiento</a:t>
            </a:r>
            <a:endParaRPr lang="en-US" sz="2100" dirty="0">
              <a:solidFill>
                <a:srgbClr val="FF1616"/>
              </a:solidFill>
              <a:latin typeface="Telegraf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1616"/>
                </a:solidFill>
                <a:latin typeface="Telegraf"/>
              </a:rPr>
              <a:t>predicción</a:t>
            </a:r>
            <a:endParaRPr lang="en-US" sz="2100" dirty="0">
              <a:solidFill>
                <a:srgbClr val="FF1616"/>
              </a:solidFill>
              <a:latin typeface="Telegraf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1616"/>
                </a:solidFill>
                <a:latin typeface="Telegraf"/>
              </a:rPr>
              <a:t>Plot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Telegraf Bold"/>
              </a:rPr>
              <a:t>.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36094" y="7464567"/>
            <a:ext cx="7113856" cy="211452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FEE600"/>
                </a:solidFill>
                <a:latin typeface="Telegraf Bold"/>
              </a:rPr>
              <a:t>Classification report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567" y="2493584"/>
            <a:ext cx="5237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u="sng">
                <a:solidFill>
                  <a:srgbClr val="FFFFFF"/>
                </a:solidFill>
                <a:latin typeface="Telegraf Bold"/>
              </a:rPr>
              <a:t>TRAINING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2680" y="21828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elegraf Bold"/>
              </a:rPr>
              <a:t>COMPILAR: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TRAINING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400000">
            <a:off x="588772" y="1464944"/>
            <a:ext cx="471520" cy="408336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39515" y="8181412"/>
            <a:ext cx="737630" cy="726935"/>
            <a:chOff x="0" y="0"/>
            <a:chExt cx="983507" cy="96924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83507" cy="969246"/>
              <a:chOff x="0" y="0"/>
              <a:chExt cx="672428" cy="66267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72428" cy="662677"/>
              </a:xfrm>
              <a:custGeom>
                <a:avLst/>
                <a:gdLst/>
                <a:ahLst/>
                <a:cxnLst/>
                <a:rect l="l" t="t" r="r" b="b"/>
                <a:pathLst>
                  <a:path w="672428" h="662677">
                    <a:moveTo>
                      <a:pt x="547967" y="662677"/>
                    </a:moveTo>
                    <a:lnTo>
                      <a:pt x="124460" y="662677"/>
                    </a:lnTo>
                    <a:cubicBezTo>
                      <a:pt x="55880" y="662677"/>
                      <a:pt x="0" y="606797"/>
                      <a:pt x="0" y="53821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7968" y="0"/>
                    </a:lnTo>
                    <a:cubicBezTo>
                      <a:pt x="616548" y="0"/>
                      <a:pt x="672428" y="55880"/>
                      <a:pt x="672428" y="124460"/>
                    </a:cubicBezTo>
                    <a:lnTo>
                      <a:pt x="672428" y="538217"/>
                    </a:lnTo>
                    <a:cubicBezTo>
                      <a:pt x="672428" y="606797"/>
                      <a:pt x="616548" y="662677"/>
                      <a:pt x="547968" y="662677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37413" y="229547"/>
              <a:ext cx="708681" cy="48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75"/>
                </a:lnSpc>
                <a:spcBef>
                  <a:spcPct val="0"/>
                </a:spcBef>
              </a:pPr>
              <a:r>
                <a:rPr lang="en-US" sz="2229">
                  <a:solidFill>
                    <a:srgbClr val="191919"/>
                  </a:solidFill>
                  <a:latin typeface="Telegraf Medium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15243" y="8181412"/>
            <a:ext cx="737630" cy="726935"/>
            <a:chOff x="0" y="0"/>
            <a:chExt cx="983507" cy="96924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83507" cy="969246"/>
              <a:chOff x="0" y="0"/>
              <a:chExt cx="672428" cy="66267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2428" cy="662677"/>
              </a:xfrm>
              <a:custGeom>
                <a:avLst/>
                <a:gdLst/>
                <a:ahLst/>
                <a:cxnLst/>
                <a:rect l="l" t="t" r="r" b="b"/>
                <a:pathLst>
                  <a:path w="672428" h="662677">
                    <a:moveTo>
                      <a:pt x="547967" y="662677"/>
                    </a:moveTo>
                    <a:lnTo>
                      <a:pt x="124460" y="662677"/>
                    </a:lnTo>
                    <a:cubicBezTo>
                      <a:pt x="55880" y="662677"/>
                      <a:pt x="0" y="606797"/>
                      <a:pt x="0" y="53821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7968" y="0"/>
                    </a:lnTo>
                    <a:cubicBezTo>
                      <a:pt x="616548" y="0"/>
                      <a:pt x="672428" y="55880"/>
                      <a:pt x="672428" y="124460"/>
                    </a:cubicBezTo>
                    <a:lnTo>
                      <a:pt x="672428" y="538217"/>
                    </a:lnTo>
                    <a:cubicBezTo>
                      <a:pt x="672428" y="606797"/>
                      <a:pt x="616548" y="662677"/>
                      <a:pt x="547968" y="662677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7413" y="229547"/>
              <a:ext cx="708681" cy="48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75"/>
                </a:lnSpc>
                <a:spcBef>
                  <a:spcPct val="0"/>
                </a:spcBef>
              </a:pPr>
              <a:r>
                <a:rPr lang="en-US" sz="2229">
                  <a:solidFill>
                    <a:srgbClr val="191919"/>
                  </a:solidFill>
                  <a:latin typeface="Telegraf Medium"/>
                </a:rPr>
                <a:t>2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9110327" y="1171098"/>
            <a:ext cx="33673" cy="6228694"/>
          </a:xfrm>
          <a:prstGeom prst="rect">
            <a:avLst/>
          </a:prstGeom>
          <a:solidFill>
            <a:srgbClr val="FEE600"/>
          </a:solidFill>
        </p:spPr>
      </p:sp>
      <p:sp>
        <p:nvSpPr>
          <p:cNvPr id="16" name="TextBox 16"/>
          <p:cNvSpPr txBox="1"/>
          <p:nvPr/>
        </p:nvSpPr>
        <p:spPr>
          <a:xfrm>
            <a:off x="3738296" y="7340919"/>
            <a:ext cx="486696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Optimizador: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SGD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Lr: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1e-2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Epochs: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20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BS: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32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Loss: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binary_crossentropy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Metric: </a:t>
            </a:r>
            <a:r>
              <a:rPr lang="en-US" sz="2600">
                <a:solidFill>
                  <a:srgbClr val="191919"/>
                </a:solidFill>
                <a:latin typeface="Telegraf"/>
              </a:rPr>
              <a:t>Accuracy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5242" y="7340919"/>
            <a:ext cx="486696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 dirty="0" err="1">
                <a:solidFill>
                  <a:srgbClr val="191919"/>
                </a:solidFill>
                <a:latin typeface="Telegraf Bold"/>
              </a:rPr>
              <a:t>Optimizador</a:t>
            </a:r>
            <a:r>
              <a:rPr lang="en-US" sz="2600" dirty="0">
                <a:solidFill>
                  <a:srgbClr val="191919"/>
                </a:solidFill>
                <a:latin typeface="Telegraf Bold"/>
              </a:rPr>
              <a:t>: </a:t>
            </a:r>
            <a:r>
              <a:rPr lang="en-US" sz="2600" dirty="0">
                <a:solidFill>
                  <a:srgbClr val="191919"/>
                </a:solidFill>
                <a:latin typeface="Telegraf"/>
              </a:rPr>
              <a:t>ADAM</a:t>
            </a:r>
          </a:p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191919"/>
                </a:solidFill>
                <a:latin typeface="Telegraf Bold"/>
              </a:rPr>
              <a:t>Lr: </a:t>
            </a:r>
            <a:r>
              <a:rPr lang="en-US" sz="2600" dirty="0">
                <a:solidFill>
                  <a:srgbClr val="191919"/>
                </a:solidFill>
                <a:latin typeface="Telegraf"/>
              </a:rPr>
              <a:t>1e-4</a:t>
            </a:r>
          </a:p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191919"/>
                </a:solidFill>
                <a:latin typeface="Telegraf Bold"/>
              </a:rPr>
              <a:t>Epochs: </a:t>
            </a:r>
            <a:r>
              <a:rPr lang="en-US" sz="2600" dirty="0">
                <a:solidFill>
                  <a:srgbClr val="191919"/>
                </a:solidFill>
                <a:latin typeface="Telegraf"/>
              </a:rPr>
              <a:t>40</a:t>
            </a:r>
          </a:p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191919"/>
                </a:solidFill>
                <a:latin typeface="Telegraf Bold"/>
              </a:rPr>
              <a:t>BS: </a:t>
            </a:r>
            <a:r>
              <a:rPr lang="en-US" sz="2600" dirty="0">
                <a:solidFill>
                  <a:srgbClr val="191919"/>
                </a:solidFill>
                <a:latin typeface="Telegraf"/>
              </a:rPr>
              <a:t>32</a:t>
            </a:r>
          </a:p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191919"/>
                </a:solidFill>
                <a:latin typeface="Telegraf Bold"/>
              </a:rPr>
              <a:t>Loss: </a:t>
            </a:r>
            <a:r>
              <a:rPr lang="en-US" sz="2600" dirty="0" err="1">
                <a:solidFill>
                  <a:srgbClr val="191919"/>
                </a:solidFill>
                <a:latin typeface="Telegraf"/>
              </a:rPr>
              <a:t>binary_crossentropy</a:t>
            </a:r>
            <a:endParaRPr lang="en-US" sz="2600" dirty="0">
              <a:solidFill>
                <a:srgbClr val="191919"/>
              </a:solidFill>
              <a:latin typeface="Telegraf"/>
            </a:endParaRPr>
          </a:p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191919"/>
                </a:solidFill>
                <a:latin typeface="Telegraf Bold"/>
              </a:rPr>
              <a:t>Metric: </a:t>
            </a:r>
            <a:r>
              <a:rPr lang="en-US" sz="2600" dirty="0">
                <a:solidFill>
                  <a:srgbClr val="191919"/>
                </a:solidFill>
                <a:latin typeface="Telegraf"/>
              </a:rPr>
              <a:t>Accuracy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80267-43A1-4070-9A94-09A773139DA4}"/>
              </a:ext>
            </a:extLst>
          </p:cNvPr>
          <p:cNvSpPr/>
          <p:nvPr/>
        </p:nvSpPr>
        <p:spPr>
          <a:xfrm>
            <a:off x="3738296" y="1751126"/>
            <a:ext cx="3547469" cy="33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EFA8A8C-F920-4DE4-A222-2A8781C3E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4"/>
          <a:stretch/>
        </p:blipFill>
        <p:spPr>
          <a:xfrm>
            <a:off x="1360292" y="2083313"/>
            <a:ext cx="7042367" cy="51715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91919"/>
                </a:solidFill>
                <a:latin typeface="Telegraf Bold"/>
              </a:rPr>
              <a:t>Gráficas</a:t>
            </a:r>
            <a:endParaRPr lang="en-US" sz="2800" dirty="0">
              <a:solidFill>
                <a:srgbClr val="191919"/>
              </a:solidFill>
              <a:latin typeface="Telegraf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F12BE6-6BF7-4AA7-9687-07077483C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6"/>
          <a:stretch/>
        </p:blipFill>
        <p:spPr>
          <a:xfrm>
            <a:off x="9849438" y="2171699"/>
            <a:ext cx="7154643" cy="49919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897797-9E51-4169-8659-AC3D7910F996}"/>
              </a:ext>
            </a:extLst>
          </p:cNvPr>
          <p:cNvSpPr txBox="1"/>
          <p:nvPr/>
        </p:nvSpPr>
        <p:spPr>
          <a:xfrm>
            <a:off x="3784150" y="1781346"/>
            <a:ext cx="267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Training </a:t>
            </a:r>
            <a:r>
              <a:rPr lang="es-MX" dirty="0" err="1"/>
              <a:t>Loss</a:t>
            </a:r>
            <a:r>
              <a:rPr lang="es-MX" dirty="0"/>
              <a:t> and </a:t>
            </a:r>
            <a:r>
              <a:rPr lang="es-MX" dirty="0" err="1"/>
              <a:t>Accuracy</a:t>
            </a:r>
            <a:endParaRPr lang="es-P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A51094-DEDC-4A81-ACDF-3E4A565F438A}"/>
              </a:ext>
            </a:extLst>
          </p:cNvPr>
          <p:cNvSpPr txBox="1"/>
          <p:nvPr/>
        </p:nvSpPr>
        <p:spPr>
          <a:xfrm>
            <a:off x="12344400" y="1751126"/>
            <a:ext cx="267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Training </a:t>
            </a:r>
            <a:r>
              <a:rPr lang="es-MX" dirty="0" err="1"/>
              <a:t>Loss</a:t>
            </a:r>
            <a:r>
              <a:rPr lang="es-MX" dirty="0"/>
              <a:t> and </a:t>
            </a:r>
            <a:r>
              <a:rPr lang="es-MX" dirty="0" err="1"/>
              <a:t>Accuracy</a:t>
            </a:r>
            <a:endParaRPr lang="es-P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r="35966" b="504"/>
          <a:stretch/>
        </p:blipFill>
        <p:spPr>
          <a:xfrm flipH="1">
            <a:off x="0" y="-500966"/>
            <a:ext cx="6824886" cy="1060455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9810219"/>
            <a:ext cx="18273712" cy="520065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5" name="TextBox 5"/>
          <p:cNvSpPr txBox="1"/>
          <p:nvPr/>
        </p:nvSpPr>
        <p:spPr>
          <a:xfrm>
            <a:off x="8001000" y="4374058"/>
            <a:ext cx="88392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  <a:spcBef>
                <a:spcPct val="0"/>
              </a:spcBef>
            </a:pP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Faster R CNN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9B0AFC-EEFD-4F60-8B78-5E5D9DA9A11E}"/>
              </a:ext>
            </a:extLst>
          </p:cNvPr>
          <p:cNvSpPr/>
          <p:nvPr/>
        </p:nvSpPr>
        <p:spPr>
          <a:xfrm>
            <a:off x="12072993" y="2476500"/>
            <a:ext cx="933561" cy="927378"/>
          </a:xfrm>
          <a:prstGeom prst="ellipse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191919"/>
                </a:solidFill>
                <a:latin typeface="Telegraf Bold"/>
              </a:rPr>
              <a:t>2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AC7E41-B3FF-4E8A-B566-505E0E5BDE22}"/>
              </a:ext>
            </a:extLst>
          </p:cNvPr>
          <p:cNvSpPr/>
          <p:nvPr/>
        </p:nvSpPr>
        <p:spPr>
          <a:xfrm rot="10800000">
            <a:off x="12006374" y="3578780"/>
            <a:ext cx="1066800" cy="762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326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80DB2D-C23A-47F2-AF88-C9F3FE54994F}"/>
              </a:ext>
            </a:extLst>
          </p:cNvPr>
          <p:cNvSpPr/>
          <p:nvPr/>
        </p:nvSpPr>
        <p:spPr>
          <a:xfrm>
            <a:off x="0" y="2417349"/>
            <a:ext cx="18288000" cy="7869651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4" name="Google Shape;284;p25"/>
          <p:cNvSpPr/>
          <p:nvPr/>
        </p:nvSpPr>
        <p:spPr>
          <a:xfrm>
            <a:off x="0" y="0"/>
            <a:ext cx="18288000" cy="24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5"/>
          <p:cNvGrpSpPr/>
          <p:nvPr/>
        </p:nvGrpSpPr>
        <p:grpSpPr>
          <a:xfrm>
            <a:off x="2062616" y="2262868"/>
            <a:ext cx="14254047" cy="310185"/>
            <a:chOff x="901" y="0"/>
            <a:chExt cx="19005397" cy="413580"/>
          </a:xfrm>
        </p:grpSpPr>
        <p:sp>
          <p:nvSpPr>
            <p:cNvPr id="286" name="Google Shape;286;p25"/>
            <p:cNvSpPr/>
            <p:nvPr/>
          </p:nvSpPr>
          <p:spPr>
            <a:xfrm>
              <a:off x="201970" y="205975"/>
              <a:ext cx="18610200" cy="3810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901" y="0"/>
              <a:ext cx="395104" cy="396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924831" y="16705"/>
              <a:ext cx="395104" cy="396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2481392" y="16705"/>
              <a:ext cx="395104" cy="396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8611194" y="16705"/>
              <a:ext cx="395104" cy="396875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34" y="3156467"/>
            <a:ext cx="3492785" cy="19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783" y="3106505"/>
            <a:ext cx="3572029" cy="20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82996" y="3106505"/>
            <a:ext cx="3682864" cy="20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749867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Leer frame del video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5292635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Detectar objeto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521589" y="508998"/>
            <a:ext cx="10404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CóMO FUNCIONA</a:t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521589" y="1123678"/>
            <a:ext cx="104046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In a nutshell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10150623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Clasificar</a:t>
            </a:r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14665473" y="2674502"/>
            <a:ext cx="2846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para cada frame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9569565" y="5712182"/>
            <a:ext cx="4008300" cy="2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Mask detector 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2000">
              <a:solidFill>
                <a:srgbClr val="191919"/>
              </a:solidFill>
            </a:endParaRPr>
          </a:p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-US" sz="2000">
                <a:solidFill>
                  <a:srgbClr val="191919"/>
                </a:solidFill>
              </a:rPr>
              <a:t>Clasificador SoftMax</a:t>
            </a:r>
            <a:endParaRPr sz="2000">
              <a:solidFill>
                <a:srgbClr val="191919"/>
              </a:solidFill>
            </a:endParaRPr>
          </a:p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-US" sz="2000">
                <a:solidFill>
                  <a:srgbClr val="191919"/>
                </a:solidFill>
              </a:rPr>
              <a:t>Regressor con regularización para los BBs</a:t>
            </a:r>
            <a:endParaRPr sz="2000">
              <a:solidFill>
                <a:srgbClr val="191919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 Tensor</a:t>
            </a:r>
            <a:endParaRPr sz="2000">
              <a:solidFill>
                <a:srgbClr val="191919"/>
              </a:solidFill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91919"/>
                </a:solidFill>
              </a:rPr>
              <a:t>-Score (0-1)</a:t>
            </a:r>
            <a:endParaRPr sz="2000">
              <a:solidFill>
                <a:srgbClr val="191919"/>
              </a:solidFill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91919"/>
                </a:solidFill>
              </a:rPr>
              <a:t>-Coordenadas de los BBs</a:t>
            </a:r>
            <a:endParaRPr sz="2000">
              <a:solidFill>
                <a:srgbClr val="191919"/>
              </a:solidFill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91919"/>
                </a:solidFill>
              </a:rPr>
              <a:t>- Categoría del objeto detectado del BB</a:t>
            </a:r>
            <a:endParaRPr sz="2000">
              <a:solidFill>
                <a:srgbClr val="191919"/>
              </a:solidFill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521589" y="5965707"/>
            <a:ext cx="35982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Lectura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de frame </a:t>
            </a: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el que se </a:t>
            </a: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analizara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presencia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rostros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000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mascarilla</a:t>
            </a:r>
            <a:endParaRPr dirty="0"/>
          </a:p>
        </p:txBody>
      </p:sp>
      <p:sp>
        <p:nvSpPr>
          <p:cNvPr id="302" name="Google Shape;302;p25"/>
          <p:cNvSpPr txBox="1"/>
          <p:nvPr/>
        </p:nvSpPr>
        <p:spPr>
          <a:xfrm>
            <a:off x="14665473" y="5965707"/>
            <a:ext cx="3022500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en cada frame al detectar al menos un rostro hasta el break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1101512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04" name="Google Shape;304;p25"/>
          <p:cNvSpPr txBox="1"/>
          <p:nvPr/>
        </p:nvSpPr>
        <p:spPr>
          <a:xfrm>
            <a:off x="5542733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10457871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15027470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cxnSp>
        <p:nvCxnSpPr>
          <p:cNvPr id="307" name="Google Shape;307;p25"/>
          <p:cNvCxnSpPr/>
          <p:nvPr/>
        </p:nvCxnSpPr>
        <p:spPr>
          <a:xfrm flipH="1">
            <a:off x="2173138" y="5258148"/>
            <a:ext cx="3900" cy="707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308" name="Google Shape;308;p25"/>
          <p:cNvCxnSpPr/>
          <p:nvPr/>
        </p:nvCxnSpPr>
        <p:spPr>
          <a:xfrm flipH="1">
            <a:off x="6715906" y="5178730"/>
            <a:ext cx="3900" cy="707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25"/>
          <p:cNvCxnSpPr/>
          <p:nvPr/>
        </p:nvCxnSpPr>
        <p:spPr>
          <a:xfrm flipH="1">
            <a:off x="11626993" y="5246878"/>
            <a:ext cx="3900" cy="707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p25"/>
          <p:cNvCxnSpPr>
            <a:endCxn id="302" idx="0"/>
          </p:cNvCxnSpPr>
          <p:nvPr/>
        </p:nvCxnSpPr>
        <p:spPr>
          <a:xfrm>
            <a:off x="16143423" y="3627507"/>
            <a:ext cx="33300" cy="233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311" name="Google Shape;311;p25"/>
          <p:cNvSpPr txBox="1"/>
          <p:nvPr/>
        </p:nvSpPr>
        <p:spPr>
          <a:xfrm>
            <a:off x="4929783" y="5965707"/>
            <a:ext cx="3703500" cy="3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 detector 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2000">
                <a:solidFill>
                  <a:srgbClr val="191919"/>
                </a:solidFill>
              </a:rPr>
              <a:t>RPN</a:t>
            </a:r>
            <a:br>
              <a:rPr lang="en-US" sz="2000">
                <a:solidFill>
                  <a:srgbClr val="191919"/>
                </a:solidFill>
              </a:rPr>
            </a:br>
            <a:r>
              <a:rPr lang="en-US" sz="2000">
                <a:solidFill>
                  <a:srgbClr val="191919"/>
                </a:solidFill>
              </a:rPr>
              <a:t>Se encarga de proponer las ROI donde haya un objeto presente, las cuales servirán de input para la siguiente capa, para este caso rosotros.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-US" sz="2000">
                <a:solidFill>
                  <a:srgbClr val="191919"/>
                </a:solidFill>
              </a:rPr>
              <a:t>Tensor con los BBS de las ROI con rostros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0" y="0"/>
            <a:ext cx="18288000" cy="1624800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 txBox="1"/>
          <p:nvPr/>
        </p:nvSpPr>
        <p:spPr>
          <a:xfrm>
            <a:off x="521589" y="508998"/>
            <a:ext cx="10404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/>
          </a:p>
        </p:txBody>
      </p:sp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" y="2224088"/>
            <a:ext cx="15921050" cy="66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521600" y="9276575"/>
            <a:ext cx="14316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Fuente : https://towardsdatascience.com/understanding-fast-r-cnn-and-faster-r-cnn-for-object-detection-adbb55653d97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TRAINING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400000">
            <a:off x="588772" y="1464944"/>
            <a:ext cx="471520" cy="408336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456D85F-D467-48E1-813A-B64C323B9618}"/>
              </a:ext>
            </a:extLst>
          </p:cNvPr>
          <p:cNvSpPr txBox="1"/>
          <p:nvPr/>
        </p:nvSpPr>
        <p:spPr>
          <a:xfrm>
            <a:off x="1225497" y="1449836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Los datos fueron puestos en carpetas, de </a:t>
            </a:r>
            <a:r>
              <a:rPr lang="es-MX" dirty="0" err="1"/>
              <a:t>train</a:t>
            </a:r>
            <a:r>
              <a:rPr lang="es-MX" dirty="0"/>
              <a:t> y test, y luego en sub carpetas, de anotaciones (etiquetas en formato </a:t>
            </a:r>
            <a:r>
              <a:rPr lang="es-MX" dirty="0" err="1"/>
              <a:t>xml</a:t>
            </a:r>
            <a:r>
              <a:rPr lang="es-MX" dirty="0"/>
              <a:t> ) y de imágenes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918E04-C537-42B8-BFAE-55785761E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91" y="5044429"/>
            <a:ext cx="2619375" cy="2457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A4DBA7B-1CED-4564-8CB1-BB9CB73F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4948352"/>
            <a:ext cx="2362200" cy="2581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13D641-1A69-47E9-B6DB-583B38DD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687" y="4191114"/>
            <a:ext cx="4229100" cy="3971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2AA346-90E6-4590-8671-42B4FC93C61B}"/>
              </a:ext>
            </a:extLst>
          </p:cNvPr>
          <p:cNvSpPr txBox="1"/>
          <p:nvPr/>
        </p:nvSpPr>
        <p:spPr>
          <a:xfrm>
            <a:off x="2947150" y="2724572"/>
            <a:ext cx="19778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4400" b="1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Telegraf" panose="020B0604020202020204" charset="0"/>
                <a:cs typeface="Arial" panose="020B0604020202020204" pitchFamily="34" charset="0"/>
              </a:rPr>
              <a:t>T: 815</a:t>
            </a:r>
            <a:endParaRPr kumimoji="0" lang="es-PE" altLang="es-PE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graf" panose="020B0604020202020204" charset="0"/>
            </a:endParaRPr>
          </a:p>
          <a:p>
            <a:endParaRPr lang="es-PE" dirty="0"/>
          </a:p>
          <a:p>
            <a:r>
              <a:rPr lang="es-PE" dirty="0"/>
              <a:t>Test:  ~100 </a:t>
            </a:r>
            <a:r>
              <a:rPr lang="es-PE" dirty="0" err="1"/>
              <a:t>imgs</a:t>
            </a:r>
            <a:endParaRPr lang="es-PE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23A5-C05C-4007-881A-F5E3478D3CB1}"/>
              </a:ext>
            </a:extLst>
          </p:cNvPr>
          <p:cNvSpPr/>
          <p:nvPr/>
        </p:nvSpPr>
        <p:spPr>
          <a:xfrm>
            <a:off x="10236031" y="5895054"/>
            <a:ext cx="762000" cy="885710"/>
          </a:xfrm>
          <a:prstGeom prst="rightArrow">
            <a:avLst/>
          </a:prstGeom>
          <a:solidFill>
            <a:srgbClr val="FEE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Google Shape;316;p26">
            <a:extLst>
              <a:ext uri="{FF2B5EF4-FFF2-40B4-BE49-F238E27FC236}">
                <a16:creationId xmlns:a16="http://schemas.microsoft.com/office/drawing/2014/main" id="{7DE745B8-1C62-496F-B0F3-4AC7335B8602}"/>
              </a:ext>
            </a:extLst>
          </p:cNvPr>
          <p:cNvSpPr/>
          <p:nvPr/>
        </p:nvSpPr>
        <p:spPr>
          <a:xfrm>
            <a:off x="14554200" y="0"/>
            <a:ext cx="3733800" cy="10287000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97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8621" y="0"/>
            <a:ext cx="10839379" cy="10287000"/>
            <a:chOff x="0" y="0"/>
            <a:chExt cx="201666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660" cy="1913890"/>
            </a:xfrm>
            <a:custGeom>
              <a:avLst/>
              <a:gdLst/>
              <a:ahLst/>
              <a:cxnLst/>
              <a:rect l="l" t="t" r="r" b="b"/>
              <a:pathLst>
                <a:path w="2016660" h="1913890">
                  <a:moveTo>
                    <a:pt x="0" y="0"/>
                  </a:moveTo>
                  <a:lnTo>
                    <a:pt x="2016660" y="0"/>
                  </a:lnTo>
                  <a:lnTo>
                    <a:pt x="201666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514778" y="6959829"/>
            <a:ext cx="7867685" cy="3045043"/>
            <a:chOff x="0" y="0"/>
            <a:chExt cx="2642800" cy="1022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2800" cy="1022847"/>
            </a:xfrm>
            <a:custGeom>
              <a:avLst/>
              <a:gdLst/>
              <a:ahLst/>
              <a:cxnLst/>
              <a:rect l="l" t="t" r="r" b="b"/>
              <a:pathLst>
                <a:path w="2642800" h="1022847">
                  <a:moveTo>
                    <a:pt x="2518340" y="1022847"/>
                  </a:moveTo>
                  <a:lnTo>
                    <a:pt x="124460" y="1022847"/>
                  </a:lnTo>
                  <a:cubicBezTo>
                    <a:pt x="55880" y="1022847"/>
                    <a:pt x="0" y="966967"/>
                    <a:pt x="0" y="898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18340" y="0"/>
                  </a:lnTo>
                  <a:cubicBezTo>
                    <a:pt x="2586920" y="0"/>
                    <a:pt x="2642800" y="55880"/>
                    <a:pt x="2642800" y="124460"/>
                  </a:cubicBezTo>
                  <a:lnTo>
                    <a:pt x="2642800" y="898387"/>
                  </a:lnTo>
                  <a:cubicBezTo>
                    <a:pt x="2642800" y="966967"/>
                    <a:pt x="2586920" y="1022847"/>
                    <a:pt x="2518340" y="1022847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FEE600"/>
                </a:solidFill>
                <a:latin typeface="Telegraf Bold Bold"/>
              </a:rPr>
              <a:t>TRAINING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588772" y="1464944"/>
            <a:ext cx="471520" cy="408336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EE6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FEE600"/>
                </a:solidFill>
                <a:latin typeface="Telegraf Bold"/>
              </a:rPr>
              <a:t>Classification report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567" y="2493584"/>
            <a:ext cx="5237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u="sng">
                <a:solidFill>
                  <a:srgbClr val="FFFFFF"/>
                </a:solidFill>
                <a:latin typeface="Telegraf Bold"/>
              </a:rPr>
              <a:t>TRAINING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2680" y="218287"/>
            <a:ext cx="370092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elegraf Bold"/>
              </a:rPr>
              <a:t>COMPILAR:</a:t>
            </a:r>
          </a:p>
        </p:txBody>
      </p:sp>
      <p:sp>
        <p:nvSpPr>
          <p:cNvPr id="16" name="Google Shape;343;p28">
            <a:extLst>
              <a:ext uri="{FF2B5EF4-FFF2-40B4-BE49-F238E27FC236}">
                <a16:creationId xmlns:a16="http://schemas.microsoft.com/office/drawing/2014/main" id="{346F1D82-4084-4908-9E00-EE6139540816}"/>
              </a:ext>
            </a:extLst>
          </p:cNvPr>
          <p:cNvSpPr txBox="1"/>
          <p:nvPr/>
        </p:nvSpPr>
        <p:spPr>
          <a:xfrm>
            <a:off x="406578" y="3057750"/>
            <a:ext cx="52371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3390" marR="0" lvl="1" indent="-2266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dirty="0"/>
          </a:p>
          <a:p>
            <a:pPr marL="453390" marR="0" lvl="1" indent="-2266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Fine tuning set up</a:t>
            </a:r>
            <a:endParaRPr sz="2100" dirty="0">
              <a:solidFill>
                <a:srgbClr val="FFFFFF"/>
              </a:solidFill>
            </a:endParaRPr>
          </a:p>
          <a:p>
            <a:pPr marL="1371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06780" marR="0" lvl="2" indent="-30226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lang="en-US" sz="2100" dirty="0">
                <a:solidFill>
                  <a:srgbClr val="FFFFFF"/>
                </a:solidFill>
              </a:rPr>
              <a:t>SGD : Lr = 0.005 , momentum = 0.9</a:t>
            </a:r>
            <a:endParaRPr sz="2100" dirty="0">
              <a:solidFill>
                <a:srgbClr val="FFFFFF"/>
              </a:solidFill>
            </a:endParaRPr>
          </a:p>
          <a:p>
            <a:pPr marL="1371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weight decay = 0.0005</a:t>
            </a:r>
            <a:endParaRPr sz="2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		</a:t>
            </a:r>
            <a:endParaRPr sz="2100" dirty="0">
              <a:solidFill>
                <a:srgbClr val="FFFFFF"/>
              </a:solidFill>
            </a:endParaRPr>
          </a:p>
          <a:p>
            <a:pPr marL="453390" lvl="1" indent="-2266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en-US" sz="2100" dirty="0">
                <a:solidFill>
                  <a:schemeClr val="lt1"/>
                </a:solidFill>
              </a:rPr>
              <a:t>Num. Epochs = 5 , 10 ,15, 25, los </a:t>
            </a:r>
            <a:r>
              <a:rPr lang="en-US" sz="2100" dirty="0" err="1">
                <a:solidFill>
                  <a:schemeClr val="lt1"/>
                </a:solidFill>
              </a:rPr>
              <a:t>mejores</a:t>
            </a:r>
            <a:r>
              <a:rPr lang="en-US" sz="2100" dirty="0">
                <a:solidFill>
                  <a:schemeClr val="lt1"/>
                </a:solidFill>
              </a:rPr>
              <a:t> </a:t>
            </a:r>
            <a:r>
              <a:rPr lang="en-US" sz="2100" dirty="0" err="1">
                <a:solidFill>
                  <a:schemeClr val="lt1"/>
                </a:solidFill>
              </a:rPr>
              <a:t>resultados</a:t>
            </a:r>
            <a:r>
              <a:rPr lang="en-US" sz="2100" dirty="0">
                <a:solidFill>
                  <a:schemeClr val="lt1"/>
                </a:solidFill>
              </a:rPr>
              <a:t> se </a:t>
            </a:r>
            <a:r>
              <a:rPr lang="en-US" sz="2100" dirty="0" err="1">
                <a:solidFill>
                  <a:schemeClr val="lt1"/>
                </a:solidFill>
              </a:rPr>
              <a:t>obtuvieron</a:t>
            </a:r>
            <a:r>
              <a:rPr lang="en-US" sz="2100" dirty="0">
                <a:solidFill>
                  <a:schemeClr val="lt1"/>
                </a:solidFill>
              </a:rPr>
              <a:t> con 10 </a:t>
            </a:r>
            <a:r>
              <a:rPr lang="en-US" sz="2100" dirty="0" err="1">
                <a:solidFill>
                  <a:schemeClr val="lt1"/>
                </a:solidFill>
              </a:rPr>
              <a:t>epocas</a:t>
            </a:r>
            <a:endParaRPr sz="2100" dirty="0">
              <a:solidFill>
                <a:schemeClr val="lt1"/>
              </a:solidFill>
            </a:endParaRPr>
          </a:p>
          <a:p>
            <a:pPr marL="453390" lvl="1" indent="-2266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en-US" sz="2100" dirty="0">
                <a:solidFill>
                  <a:schemeClr val="lt1"/>
                </a:solidFill>
              </a:rPr>
              <a:t>Batch Size : 5</a:t>
            </a:r>
            <a:endParaRPr sz="2100" dirty="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Google Shape;347;p28">
            <a:extLst>
              <a:ext uri="{FF2B5EF4-FFF2-40B4-BE49-F238E27FC236}">
                <a16:creationId xmlns:a16="http://schemas.microsoft.com/office/drawing/2014/main" id="{61D8F6E9-5933-4A18-A589-D6A57FBBBF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6750" y="7066905"/>
            <a:ext cx="2603081" cy="28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8;p28">
            <a:extLst>
              <a:ext uri="{FF2B5EF4-FFF2-40B4-BE49-F238E27FC236}">
                <a16:creationId xmlns:a16="http://schemas.microsoft.com/office/drawing/2014/main" id="{26B2D98F-4B11-425C-BC69-D09D87B8F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670" y="7590231"/>
            <a:ext cx="3209978" cy="1925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49;p28">
            <a:extLst>
              <a:ext uri="{FF2B5EF4-FFF2-40B4-BE49-F238E27FC236}">
                <a16:creationId xmlns:a16="http://schemas.microsoft.com/office/drawing/2014/main" id="{D4554BE7-959F-45DF-87AA-B6FA8E047800}"/>
              </a:ext>
            </a:extLst>
          </p:cNvPr>
          <p:cNvSpPr txBox="1"/>
          <p:nvPr/>
        </p:nvSpPr>
        <p:spPr>
          <a:xfrm>
            <a:off x="7448625" y="658200"/>
            <a:ext cx="10682100" cy="5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Epoch: [4]  [170/171] </a:t>
            </a:r>
            <a:r>
              <a:rPr lang="en-US" sz="20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0.000500  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loss: 0.1688 (0.1854)  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loss_classifier</a:t>
            </a: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0.0632 (0.0613)  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loss_box_reg</a:t>
            </a: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0.0955 (0.1173)  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loss_objectness</a:t>
            </a: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0.0009 (0.0017)  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loss_rpn_box_reg</a:t>
            </a:r>
            <a:r>
              <a:rPr lang="en-US" sz="2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0.0032 (0.0051)</a:t>
            </a:r>
            <a:endParaRPr sz="2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0.475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     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0.806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=0.75     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0.495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small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0.326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area=medium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0.480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large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0.528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  1 ] = 0.302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 10 ] = 0.574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  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0.617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small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0.519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area=medium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0.615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IoU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=0.50:0.95 | area= large | </a:t>
            </a:r>
            <a:r>
              <a:rPr lang="en-US" sz="15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maxDets</a:t>
            </a:r>
            <a:r>
              <a:rPr lang="en-US" sz="15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=100 ] = 0.661</a:t>
            </a:r>
            <a:endParaRPr sz="15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" name="Google Shape;350;p28">
            <a:extLst>
              <a:ext uri="{FF2B5EF4-FFF2-40B4-BE49-F238E27FC236}">
                <a16:creationId xmlns:a16="http://schemas.microsoft.com/office/drawing/2014/main" id="{5D8BA991-00FA-4163-B09E-17BE47BCA08A}"/>
              </a:ext>
            </a:extLst>
          </p:cNvPr>
          <p:cNvSpPr txBox="1"/>
          <p:nvPr/>
        </p:nvSpPr>
        <p:spPr>
          <a:xfrm>
            <a:off x="11798400" y="7353300"/>
            <a:ext cx="6489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Epoch: [9]  [170/171]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loss: 0.1491 (0.1686) 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loss_classifier</a:t>
            </a: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0.0567 (0.0555)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loss_box_reg</a:t>
            </a: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0.0912 (0.1066) 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loss_objectness</a:t>
            </a: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0.0004 (0.0016) 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 err="1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loss_rpn_box_reg</a:t>
            </a: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: 0.0028 (0.0048)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879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810219"/>
            <a:ext cx="18273712" cy="520065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7" name="Google Shape;363;p30">
            <a:extLst>
              <a:ext uri="{FF2B5EF4-FFF2-40B4-BE49-F238E27FC236}">
                <a16:creationId xmlns:a16="http://schemas.microsoft.com/office/drawing/2014/main" id="{C0F30C28-1210-4C27-8981-7FF68D5E9CA9}"/>
              </a:ext>
            </a:extLst>
          </p:cNvPr>
          <p:cNvSpPr txBox="1"/>
          <p:nvPr/>
        </p:nvSpPr>
        <p:spPr>
          <a:xfrm>
            <a:off x="1295400" y="190500"/>
            <a:ext cx="9067763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0">
              <a:lnSpc>
                <a:spcPts val="12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0000" dirty="0" err="1">
                <a:solidFill>
                  <a:srgbClr val="000000"/>
                </a:solidFill>
                <a:latin typeface="Telegraf Bold Bold"/>
              </a:rPr>
              <a:t>Resultados</a:t>
            </a:r>
            <a:endParaRPr sz="10000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8" name="Google Shape;364;p30">
            <a:extLst>
              <a:ext uri="{FF2B5EF4-FFF2-40B4-BE49-F238E27FC236}">
                <a16:creationId xmlns:a16="http://schemas.microsoft.com/office/drawing/2014/main" id="{12CB9640-D8A3-4890-8DF3-C9C66103A184}"/>
              </a:ext>
            </a:extLst>
          </p:cNvPr>
          <p:cNvSpPr/>
          <p:nvPr/>
        </p:nvSpPr>
        <p:spPr>
          <a:xfrm rot="5400000">
            <a:off x="432184" y="640723"/>
            <a:ext cx="818626" cy="60293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pic>
        <p:nvPicPr>
          <p:cNvPr id="10" name="Google Shape;357;p29">
            <a:extLst>
              <a:ext uri="{FF2B5EF4-FFF2-40B4-BE49-F238E27FC236}">
                <a16:creationId xmlns:a16="http://schemas.microsoft.com/office/drawing/2014/main" id="{5A0A90C0-C570-49D6-9E70-60352FB8DF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5600" y="1968097"/>
            <a:ext cx="5050600" cy="72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29">
            <a:extLst>
              <a:ext uri="{FF2B5EF4-FFF2-40B4-BE49-F238E27FC236}">
                <a16:creationId xmlns:a16="http://schemas.microsoft.com/office/drawing/2014/main" id="{DF3D6E52-0163-41E1-B37A-2C3CD3F961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600" y="1977622"/>
            <a:ext cx="5486400" cy="7206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22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810219"/>
            <a:ext cx="18273712" cy="520065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7" name="Google Shape;363;p30">
            <a:extLst>
              <a:ext uri="{FF2B5EF4-FFF2-40B4-BE49-F238E27FC236}">
                <a16:creationId xmlns:a16="http://schemas.microsoft.com/office/drawing/2014/main" id="{C0F30C28-1210-4C27-8981-7FF68D5E9CA9}"/>
              </a:ext>
            </a:extLst>
          </p:cNvPr>
          <p:cNvSpPr txBox="1"/>
          <p:nvPr/>
        </p:nvSpPr>
        <p:spPr>
          <a:xfrm>
            <a:off x="1371636" y="1090977"/>
            <a:ext cx="9067763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0">
              <a:lnSpc>
                <a:spcPts val="12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0000" dirty="0" err="1">
                <a:solidFill>
                  <a:srgbClr val="000000"/>
                </a:solidFill>
                <a:latin typeface="Telegraf Bold Bold"/>
              </a:rPr>
              <a:t>Referencias</a:t>
            </a:r>
            <a:endParaRPr sz="10000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8" name="Google Shape;364;p30">
            <a:extLst>
              <a:ext uri="{FF2B5EF4-FFF2-40B4-BE49-F238E27FC236}">
                <a16:creationId xmlns:a16="http://schemas.microsoft.com/office/drawing/2014/main" id="{12CB9640-D8A3-4890-8DF3-C9C66103A184}"/>
              </a:ext>
            </a:extLst>
          </p:cNvPr>
          <p:cNvSpPr/>
          <p:nvPr/>
        </p:nvSpPr>
        <p:spPr>
          <a:xfrm rot="5400000">
            <a:off x="508420" y="1541200"/>
            <a:ext cx="818626" cy="60293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9" name="Google Shape;365;p30">
            <a:extLst>
              <a:ext uri="{FF2B5EF4-FFF2-40B4-BE49-F238E27FC236}">
                <a16:creationId xmlns:a16="http://schemas.microsoft.com/office/drawing/2014/main" id="{F1C818CF-54B2-45FF-A981-236CE316FB8C}"/>
              </a:ext>
            </a:extLst>
          </p:cNvPr>
          <p:cNvSpPr txBox="1"/>
          <p:nvPr/>
        </p:nvSpPr>
        <p:spPr>
          <a:xfrm>
            <a:off x="1352586" y="2552700"/>
            <a:ext cx="14716200" cy="6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 de Transfer learning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https://pytorch.org/tutorials/intermediate/torchvision_tutorial.html</a:t>
            </a:r>
            <a:endParaRPr sz="27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Notebook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Kaggle: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https://www.kaggle.com/daniel601/pytorch-fasterrcnn</a:t>
            </a:r>
            <a:endParaRPr sz="27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utilitarios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Loss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test: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</a:t>
            </a:r>
            <a:r>
              <a:rPr lang="en-US" sz="27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pytorch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/vision</a:t>
            </a:r>
            <a:endParaRPr sz="27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Tutoriales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Explicaciones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https://www.youtube.com/playlist?list=PLqnslRFeH2UrcDBWF5mfPGpqQDSta6VK4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(Canal </a:t>
            </a:r>
            <a:r>
              <a:rPr lang="en-US" sz="2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2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recomendado</a:t>
            </a:r>
            <a:r>
              <a:rPr lang="en-US" sz="2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tutoriales</a:t>
            </a:r>
            <a:r>
              <a:rPr lang="en-US" sz="2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referentes</a:t>
            </a:r>
            <a:r>
              <a:rPr lang="en-US" sz="2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ml y dl )</a:t>
            </a:r>
            <a:endParaRPr sz="27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•</a:t>
            </a:r>
            <a:r>
              <a:rPr lang="en-US" sz="2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https://www.youtube.com/watch?v=v5bFVbQvFRk&amp;ab_channel=ArdianUmam</a:t>
            </a:r>
            <a:endParaRPr sz="27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43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62391" y="6795353"/>
            <a:ext cx="6098428" cy="1568151"/>
            <a:chOff x="0" y="0"/>
            <a:chExt cx="2993618" cy="769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618" cy="769780"/>
            </a:xfrm>
            <a:custGeom>
              <a:avLst/>
              <a:gdLst/>
              <a:ahLst/>
              <a:cxnLst/>
              <a:rect l="l" t="t" r="r" b="b"/>
              <a:pathLst>
                <a:path w="2993618" h="769780">
                  <a:moveTo>
                    <a:pt x="2869158" y="769779"/>
                  </a:moveTo>
                  <a:lnTo>
                    <a:pt x="124460" y="769779"/>
                  </a:lnTo>
                  <a:cubicBezTo>
                    <a:pt x="55880" y="769779"/>
                    <a:pt x="0" y="713899"/>
                    <a:pt x="0" y="645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645320"/>
                  </a:lnTo>
                  <a:cubicBezTo>
                    <a:pt x="2993618" y="713900"/>
                    <a:pt x="2937739" y="769780"/>
                    <a:pt x="2869158" y="76978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62391" y="3758879"/>
            <a:ext cx="6098428" cy="3430323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7126" r="11" b="1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71600" y="0"/>
            <a:ext cx="4216400" cy="158115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30258" y="6792062"/>
            <a:ext cx="6098428" cy="1568151"/>
            <a:chOff x="0" y="0"/>
            <a:chExt cx="2993618" cy="769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93618" cy="769780"/>
            </a:xfrm>
            <a:custGeom>
              <a:avLst/>
              <a:gdLst/>
              <a:ahLst/>
              <a:cxnLst/>
              <a:rect l="l" t="t" r="r" b="b"/>
              <a:pathLst>
                <a:path w="2993618" h="769780">
                  <a:moveTo>
                    <a:pt x="2869158" y="769779"/>
                  </a:moveTo>
                  <a:lnTo>
                    <a:pt x="124460" y="769779"/>
                  </a:lnTo>
                  <a:cubicBezTo>
                    <a:pt x="55880" y="769779"/>
                    <a:pt x="0" y="713899"/>
                    <a:pt x="0" y="645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645320"/>
                  </a:lnTo>
                  <a:cubicBezTo>
                    <a:pt x="2993618" y="713900"/>
                    <a:pt x="2937739" y="769780"/>
                    <a:pt x="2869158" y="76978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530258" y="3755587"/>
            <a:ext cx="6098428" cy="343032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173" r="-162" b="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469509" y="7441835"/>
            <a:ext cx="4060317" cy="782955"/>
            <a:chOff x="0" y="0"/>
            <a:chExt cx="5413756" cy="10439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5413756" cy="55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91919"/>
                  </a:solidFill>
                  <a:latin typeface="Telegraf Bold"/>
                </a:rPr>
                <a:t>ALEXIS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80060"/>
              <a:ext cx="5413756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Coronado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37376" y="7441835"/>
            <a:ext cx="4060317" cy="782955"/>
            <a:chOff x="0" y="0"/>
            <a:chExt cx="5413756" cy="104394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5413756" cy="55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91919"/>
                  </a:solidFill>
                  <a:latin typeface="Telegraf Bold"/>
                </a:rPr>
                <a:t>TAMARA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80060"/>
              <a:ext cx="5413756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Reategui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47725"/>
            <a:ext cx="7025054" cy="21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GRUPO DE TRABAJO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1406" y="1028700"/>
            <a:ext cx="12174084" cy="9959277"/>
            <a:chOff x="0" y="0"/>
            <a:chExt cx="2914308" cy="2384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4308" cy="2384113"/>
            </a:xfrm>
            <a:custGeom>
              <a:avLst/>
              <a:gdLst/>
              <a:ahLst/>
              <a:cxnLst/>
              <a:rect l="l" t="t" r="r" b="b"/>
              <a:pathLst>
                <a:path w="2914308" h="2384113">
                  <a:moveTo>
                    <a:pt x="2789848" y="2384113"/>
                  </a:moveTo>
                  <a:lnTo>
                    <a:pt x="124460" y="2384113"/>
                  </a:lnTo>
                  <a:cubicBezTo>
                    <a:pt x="55880" y="2384113"/>
                    <a:pt x="0" y="2328233"/>
                    <a:pt x="0" y="22596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89848" y="0"/>
                  </a:lnTo>
                  <a:cubicBezTo>
                    <a:pt x="2858428" y="0"/>
                    <a:pt x="2914308" y="55880"/>
                    <a:pt x="2914308" y="124460"/>
                  </a:cubicBezTo>
                  <a:lnTo>
                    <a:pt x="2914308" y="2259654"/>
                  </a:lnTo>
                  <a:cubicBezTo>
                    <a:pt x="2914308" y="2328233"/>
                    <a:pt x="2858428" y="2384113"/>
                    <a:pt x="2789848" y="238411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564049" y="3185111"/>
            <a:ext cx="10301497" cy="7640277"/>
            <a:chOff x="0" y="0"/>
            <a:chExt cx="13716000" cy="10172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1670" t="6054" r="1987" b="441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28703"/>
          <a:stretch>
            <a:fillRect/>
          </a:stretch>
        </p:blipFill>
        <p:spPr>
          <a:xfrm>
            <a:off x="10941276" y="7005249"/>
            <a:ext cx="572933" cy="3550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28703"/>
          <a:stretch>
            <a:fillRect/>
          </a:stretch>
        </p:blipFill>
        <p:spPr>
          <a:xfrm>
            <a:off x="10941276" y="5326302"/>
            <a:ext cx="572933" cy="35504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59988" y="1933904"/>
            <a:ext cx="6342291" cy="103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Contáctanos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37371" y="6973817"/>
            <a:ext cx="4764908" cy="1668907"/>
            <a:chOff x="0" y="-38100"/>
            <a:chExt cx="6353211" cy="22252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6353211" cy="55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91919"/>
                  </a:solidFill>
                  <a:latin typeface="Telegraf Bold"/>
                </a:rPr>
                <a:t>ALEXIS CORONADO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0060"/>
              <a:ext cx="6353211" cy="17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8" dirty="0">
                  <a:solidFill>
                    <a:srgbClr val="191919"/>
                  </a:solidFill>
                  <a:latin typeface="Telegraf"/>
                </a:rPr>
                <a:t>itz_@hotmail.es</a:t>
              </a:r>
            </a:p>
            <a:p>
              <a:pPr>
                <a:lnSpc>
                  <a:spcPts val="3359"/>
                </a:lnSpc>
              </a:pPr>
              <a:r>
                <a:rPr lang="en-US" sz="2400" spc="48" dirty="0">
                  <a:solidFill>
                    <a:srgbClr val="191919"/>
                  </a:solidFill>
                  <a:latin typeface="Telegraf"/>
                </a:rPr>
                <a:t>https://www.linkedin.com/in/alexis-Coronado-Ortiz-ab5b08117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37371" y="5112346"/>
            <a:ext cx="4764908" cy="782955"/>
            <a:chOff x="0" y="0"/>
            <a:chExt cx="6353211" cy="104394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6353211" cy="55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91919"/>
                  </a:solidFill>
                  <a:latin typeface="Telegraf Bold"/>
                </a:rPr>
                <a:t>TAMARA REATEGUI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0060"/>
              <a:ext cx="6353211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48" dirty="0">
                  <a:solidFill>
                    <a:srgbClr val="191919"/>
                  </a:solidFill>
                  <a:latin typeface="Telegraf"/>
                </a:rPr>
                <a:t>tam.reategui@gmail.com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18666" y="0"/>
            <a:ext cx="12138371" cy="10306050"/>
            <a:chOff x="0" y="0"/>
            <a:chExt cx="4106066" cy="3486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6066" cy="3486244"/>
            </a:xfrm>
            <a:custGeom>
              <a:avLst/>
              <a:gdLst/>
              <a:ahLst/>
              <a:cxnLst/>
              <a:rect l="l" t="t" r="r" b="b"/>
              <a:pathLst>
                <a:path w="4106066" h="3486244">
                  <a:moveTo>
                    <a:pt x="0" y="0"/>
                  </a:moveTo>
                  <a:lnTo>
                    <a:pt x="4106066" y="0"/>
                  </a:lnTo>
                  <a:lnTo>
                    <a:pt x="4106066" y="3486244"/>
                  </a:lnTo>
                  <a:lnTo>
                    <a:pt x="0" y="3486244"/>
                  </a:lnTo>
                  <a:close/>
                </a:path>
              </a:pathLst>
            </a:custGeom>
            <a:solidFill>
              <a:srgbClr val="EBEEF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18666" y="2543298"/>
            <a:ext cx="11969334" cy="68858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9885" y="1301390"/>
            <a:ext cx="5490803" cy="149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10400">
                <a:solidFill>
                  <a:srgbClr val="B5112E"/>
                </a:solidFill>
                <a:latin typeface="Telegraf Bold Bold"/>
              </a:rPr>
              <a:t>2020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9885" y="3434876"/>
            <a:ext cx="4963485" cy="3436297"/>
            <a:chOff x="0" y="0"/>
            <a:chExt cx="6617980" cy="458173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617980" cy="738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>
                  <a:solidFill>
                    <a:srgbClr val="FEE600"/>
                  </a:solidFill>
                  <a:latin typeface="Telegraf Bold"/>
                </a:rPr>
                <a:t>SUCESOS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73050"/>
              <a:ext cx="6617980" cy="3408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EE600"/>
                  </a:solidFill>
                  <a:latin typeface="Telegraf"/>
                </a:rPr>
                <a:t>COVID 19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EE600"/>
                  </a:solidFill>
                  <a:latin typeface="Telegraf"/>
                </a:rPr>
                <a:t>Iniciativas en distintos rubros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EE600"/>
                  </a:solidFill>
                  <a:latin typeface="Telegraf"/>
                </a:rPr>
                <a:t>Crecimiento de la conectividad y aplicaciones.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spc="48">
                  <a:solidFill>
                    <a:srgbClr val="FEE600"/>
                  </a:solidFill>
                  <a:latin typeface="Telegraf"/>
                </a:rPr>
                <a:t>Aplicaciones usando inteligencia artificial.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621965"/>
            <a:ext cx="7025054" cy="217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B5112E"/>
                </a:solidFill>
                <a:latin typeface="Telegraf Bold Bold"/>
              </a:rPr>
              <a:t>GLOBAL PANDEMIC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048"/>
          <a:stretch>
            <a:fillRect/>
          </a:stretch>
        </p:blipFill>
        <p:spPr>
          <a:xfrm>
            <a:off x="0" y="0"/>
            <a:ext cx="6483372" cy="450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36" b="636"/>
          <a:stretch>
            <a:fillRect/>
          </a:stretch>
        </p:blipFill>
        <p:spPr>
          <a:xfrm>
            <a:off x="6483372" y="0"/>
            <a:ext cx="6101997" cy="45046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0449" b="10449"/>
          <a:stretch>
            <a:fillRect/>
          </a:stretch>
        </p:blipFill>
        <p:spPr>
          <a:xfrm>
            <a:off x="12507644" y="0"/>
            <a:ext cx="5780356" cy="45046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5978877"/>
            <a:ext cx="6483372" cy="43081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483372" y="5978877"/>
            <a:ext cx="6101997" cy="43081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1981" b="1981"/>
          <a:stretch>
            <a:fillRect/>
          </a:stretch>
        </p:blipFill>
        <p:spPr>
          <a:xfrm>
            <a:off x="12585369" y="5978877"/>
            <a:ext cx="5702631" cy="43081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37404" y="4542736"/>
            <a:ext cx="13959268" cy="152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en-US" sz="5600">
                <a:solidFill>
                  <a:srgbClr val="191919"/>
                </a:solidFill>
                <a:latin typeface="Telegraf"/>
              </a:rPr>
              <a:t>Detección de mascarillas en ambientes de alta concurrencia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2594394" cy="10287000"/>
          </a:xfrm>
          <a:prstGeom prst="rect">
            <a:avLst/>
          </a:prstGeom>
          <a:solidFill>
            <a:srgbClr val="FEE6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0248" y="1837604"/>
            <a:ext cx="12289957" cy="4395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803"/>
          <a:stretch>
            <a:fillRect/>
          </a:stretch>
        </p:blipFill>
        <p:spPr>
          <a:xfrm>
            <a:off x="8478381" y="4920343"/>
            <a:ext cx="9809619" cy="536665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12921387" y="2838717"/>
            <a:ext cx="659420" cy="571057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0248" y="547453"/>
            <a:ext cx="7813465" cy="102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7199">
                <a:solidFill>
                  <a:srgbClr val="191919"/>
                </a:solidFill>
                <a:latin typeface="Telegraf Bold Bold"/>
              </a:rPr>
              <a:t>DESARROLLOS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54589" y="2375891"/>
            <a:ext cx="370092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191919"/>
                </a:solidFill>
                <a:latin typeface="Telegraf"/>
              </a:rPr>
              <a:t>LOGMASK: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Servicios</a:t>
            </a:r>
            <a:r>
              <a:rPr lang="en-US" sz="1800" dirty="0">
                <a:solidFill>
                  <a:srgbClr val="191919"/>
                </a:solidFill>
                <a:latin typeface="Telegraf"/>
              </a:rPr>
              <a:t> para la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deteccion</a:t>
            </a:r>
            <a:r>
              <a:rPr lang="en-US" sz="1800" dirty="0">
                <a:solidFill>
                  <a:srgbClr val="191919"/>
                </a:solidFill>
                <a:latin typeface="Telegraf"/>
              </a:rPr>
              <a:t>. de personas con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mascarillas</a:t>
            </a:r>
            <a:endParaRPr lang="en-US" sz="1800" dirty="0">
              <a:solidFill>
                <a:srgbClr val="191919"/>
              </a:solidFill>
              <a:latin typeface="Telegraf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5400000">
            <a:off x="7668475" y="8972771"/>
            <a:ext cx="659420" cy="571057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011730" y="8755379"/>
            <a:ext cx="3700926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191919"/>
                </a:solidFill>
                <a:latin typeface="Telegraf"/>
              </a:rPr>
              <a:t>TRYO.LAB: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Detección</a:t>
            </a:r>
            <a:r>
              <a:rPr lang="en-US" sz="1800" dirty="0">
                <a:solidFill>
                  <a:srgbClr val="191919"/>
                </a:solidFill>
                <a:latin typeface="Telegraf"/>
              </a:rPr>
              <a:t> de personas con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mascarillas</a:t>
            </a:r>
            <a:r>
              <a:rPr lang="en-US" sz="1800" dirty="0">
                <a:solidFill>
                  <a:srgbClr val="191919"/>
                </a:solidFill>
                <a:latin typeface="Telegraf"/>
              </a:rPr>
              <a:t>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en</a:t>
            </a:r>
            <a:r>
              <a:rPr lang="en-US" sz="1800" dirty="0">
                <a:solidFill>
                  <a:srgbClr val="191919"/>
                </a:solidFill>
                <a:latin typeface="Telegraf"/>
              </a:rPr>
              <a:t> </a:t>
            </a:r>
            <a:r>
              <a:rPr lang="en-US" sz="1800" dirty="0" err="1">
                <a:solidFill>
                  <a:srgbClr val="191919"/>
                </a:solidFill>
                <a:latin typeface="Telegraf"/>
              </a:rPr>
              <a:t>calles</a:t>
            </a:r>
            <a:endParaRPr lang="en-US" sz="1800" dirty="0">
              <a:solidFill>
                <a:srgbClr val="191919"/>
              </a:solidFill>
              <a:latin typeface="Telegraf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71600" y="0"/>
            <a:ext cx="4216400" cy="1581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7D716B-C8F9-492D-A3F5-38C428218498}"/>
              </a:ext>
            </a:extLst>
          </p:cNvPr>
          <p:cNvSpPr txBox="1"/>
          <p:nvPr/>
        </p:nvSpPr>
        <p:spPr>
          <a:xfrm>
            <a:off x="13536626" y="3136714"/>
            <a:ext cx="370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elegraf" panose="020B0604020202020204" charset="0"/>
              </a:rPr>
              <a:t>https://www.logmask.com/es#mask_detection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3EFFB-BF21-465C-933A-9D0739E5B36C}"/>
              </a:ext>
            </a:extLst>
          </p:cNvPr>
          <p:cNvSpPr txBox="1"/>
          <p:nvPr/>
        </p:nvSpPr>
        <p:spPr>
          <a:xfrm>
            <a:off x="3884950" y="9233376"/>
            <a:ext cx="9186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elegraf" panose="020B0604020202020204" charset="0"/>
              </a:rPr>
              <a:t>https://youtu.be/SQCHaHkPoSQ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629617-1737-4F7A-A90C-F5C3879045F4}"/>
              </a:ext>
            </a:extLst>
          </p:cNvPr>
          <p:cNvSpPr/>
          <p:nvPr/>
        </p:nvSpPr>
        <p:spPr>
          <a:xfrm>
            <a:off x="11811000" y="2933700"/>
            <a:ext cx="6462712" cy="647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AutoShape 2"/>
          <p:cNvSpPr/>
          <p:nvPr/>
        </p:nvSpPr>
        <p:spPr>
          <a:xfrm>
            <a:off x="0" y="9810219"/>
            <a:ext cx="18273712" cy="520065"/>
          </a:xfrm>
          <a:prstGeom prst="rect">
            <a:avLst/>
          </a:prstGeom>
          <a:solidFill>
            <a:srgbClr val="19191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rcRect r="35966" b="504"/>
          <a:stretch/>
        </p:blipFill>
        <p:spPr>
          <a:xfrm>
            <a:off x="11448826" y="-491884"/>
            <a:ext cx="6824886" cy="106045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5090" y="1992244"/>
            <a:ext cx="6328132" cy="45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2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81200" y="1562100"/>
            <a:ext cx="7979235" cy="621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  <a:spcBef>
                <a:spcPct val="0"/>
              </a:spcBef>
            </a:pP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Detector de </a:t>
            </a:r>
            <a:r>
              <a:rPr lang="en-US" sz="10000" dirty="0" err="1">
                <a:solidFill>
                  <a:srgbClr val="014177"/>
                </a:solidFill>
                <a:latin typeface="Telegraf Bold Bold"/>
              </a:rPr>
              <a:t>mascarillas</a:t>
            </a: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Telegraf Bold Bold"/>
              </a:rPr>
              <a:t>en</a:t>
            </a: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10000" dirty="0" err="1">
                <a:solidFill>
                  <a:srgbClr val="000000"/>
                </a:solidFill>
                <a:latin typeface="Telegraf Bold Bold"/>
              </a:rPr>
              <a:t>tiempo</a:t>
            </a: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 real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6683" y="595319"/>
            <a:ext cx="7813465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600" dirty="0" err="1">
                <a:solidFill>
                  <a:srgbClr val="191919"/>
                </a:solidFill>
                <a:latin typeface="Telegraf Bold Bold"/>
              </a:rPr>
              <a:t>Solución</a:t>
            </a:r>
            <a:endParaRPr lang="en-US" sz="3600" dirty="0">
              <a:solidFill>
                <a:srgbClr val="191919"/>
              </a:solidFill>
              <a:latin typeface="Telegraf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84797" y="7834681"/>
            <a:ext cx="370092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Estructura MobileNetV2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1200" y="7834681"/>
            <a:ext cx="571278" cy="25240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84797" y="8154721"/>
            <a:ext cx="370092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Estructura R CNN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1200" y="8154721"/>
            <a:ext cx="571278" cy="252401"/>
          </a:xfrm>
          <a:prstGeom prst="rect">
            <a:avLst/>
          </a:prstGeom>
        </p:spPr>
      </p:pic>
      <p:pic>
        <p:nvPicPr>
          <p:cNvPr id="11" name="tam_model_10">
            <a:hlinkClick r:id="" action="ppaction://media"/>
            <a:extLst>
              <a:ext uri="{FF2B5EF4-FFF2-40B4-BE49-F238E27FC236}">
                <a16:creationId xmlns:a16="http://schemas.microsoft.com/office/drawing/2014/main" id="{AF646409-4774-438E-923F-E1A384803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671" b="7490"/>
          <a:stretch/>
        </p:blipFill>
        <p:spPr>
          <a:xfrm>
            <a:off x="12573000" y="2981325"/>
            <a:ext cx="4495800" cy="618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r="35966" b="504"/>
          <a:stretch/>
        </p:blipFill>
        <p:spPr>
          <a:xfrm flipH="1">
            <a:off x="0" y="-500966"/>
            <a:ext cx="6824886" cy="1060455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9810219"/>
            <a:ext cx="18273712" cy="520065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5" name="TextBox 5"/>
          <p:cNvSpPr txBox="1"/>
          <p:nvPr/>
        </p:nvSpPr>
        <p:spPr>
          <a:xfrm>
            <a:off x="8001000" y="4374058"/>
            <a:ext cx="88392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  <a:spcBef>
                <a:spcPct val="0"/>
              </a:spcBef>
            </a:pPr>
            <a:r>
              <a:rPr lang="en-US" sz="10000" dirty="0">
                <a:solidFill>
                  <a:srgbClr val="000000"/>
                </a:solidFill>
                <a:latin typeface="Telegraf Bold Bold"/>
              </a:rPr>
              <a:t>MobileNetV2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9B0AFC-EEFD-4F60-8B78-5E5D9DA9A11E}"/>
              </a:ext>
            </a:extLst>
          </p:cNvPr>
          <p:cNvSpPr/>
          <p:nvPr/>
        </p:nvSpPr>
        <p:spPr>
          <a:xfrm>
            <a:off x="12072993" y="2476500"/>
            <a:ext cx="933561" cy="927378"/>
          </a:xfrm>
          <a:prstGeom prst="ellipse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191919"/>
                </a:solidFill>
                <a:latin typeface="Telegraf Bold"/>
              </a:rPr>
              <a:t>1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AC7E41-B3FF-4E8A-B566-505E0E5BDE22}"/>
              </a:ext>
            </a:extLst>
          </p:cNvPr>
          <p:cNvSpPr/>
          <p:nvPr/>
        </p:nvSpPr>
        <p:spPr>
          <a:xfrm rot="10800000">
            <a:off x="12006374" y="3578780"/>
            <a:ext cx="1066800" cy="762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211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42061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2061940" y="2262868"/>
            <a:ext cx="14260675" cy="315484"/>
            <a:chOff x="0" y="0"/>
            <a:chExt cx="19014233" cy="420645"/>
          </a:xfrm>
        </p:grpSpPr>
        <p:sp>
          <p:nvSpPr>
            <p:cNvPr id="4" name="AutoShape 4"/>
            <p:cNvSpPr/>
            <p:nvPr/>
          </p:nvSpPr>
          <p:spPr>
            <a:xfrm>
              <a:off x="201970" y="205975"/>
              <a:ext cx="18610293" cy="37965"/>
            </a:xfrm>
            <a:prstGeom prst="rect">
              <a:avLst/>
            </a:prstGeom>
            <a:solidFill>
              <a:srgbClr val="191919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403941" cy="40394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923930" y="16705"/>
              <a:ext cx="403941" cy="40394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480491" y="16705"/>
              <a:ext cx="403941" cy="40394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8610293" y="16705"/>
              <a:ext cx="403941" cy="40394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034" y="3156467"/>
            <a:ext cx="3492785" cy="19652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29783" y="3106505"/>
            <a:ext cx="3572029" cy="201523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82996" y="3106505"/>
            <a:ext cx="3682864" cy="207222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9867" y="2674502"/>
            <a:ext cx="2846324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Leer frame del video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2635" y="2674502"/>
            <a:ext cx="2846324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Detectar objeto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29783" y="5965707"/>
            <a:ext cx="3703574" cy="3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u="sng">
                <a:solidFill>
                  <a:srgbClr val="191919"/>
                </a:solidFill>
                <a:latin typeface="Telegraf"/>
              </a:rPr>
              <a:t>Face detector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14177"/>
                </a:solidFill>
                <a:latin typeface="Telegraf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Telegraf"/>
              </a:rPr>
              <a:t> : SSD, red neuronal pre entrenado para la detección de rostros.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191919"/>
              </a:solidFill>
              <a:latin typeface="Telegraf"/>
            </a:endParaRPr>
          </a:p>
          <a:p>
            <a:pPr marL="0" lvl="1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4177"/>
                </a:solidFill>
                <a:latin typeface="Telegraf"/>
              </a:rPr>
              <a:t>Output: </a:t>
            </a:r>
            <a:r>
              <a:rPr lang="en-US" sz="2000">
                <a:solidFill>
                  <a:srgbClr val="191919"/>
                </a:solidFill>
                <a:latin typeface="Telegraf"/>
              </a:rPr>
              <a:t>Array con ROIs de la imagen (faces) y sus ubicaciones (locs) que generan los bounding boxes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1589" y="508998"/>
            <a:ext cx="1040449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</a:pPr>
            <a:r>
              <a:rPr lang="en-US" sz="5600">
                <a:solidFill>
                  <a:srgbClr val="191919"/>
                </a:solidFill>
                <a:latin typeface="Telegraf Bold Bold"/>
              </a:rPr>
              <a:t>CóMO FUNCIONA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1589" y="1123678"/>
            <a:ext cx="10404497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In a nutshell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50623" y="2674502"/>
            <a:ext cx="2846324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Clasificar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65473" y="2674502"/>
            <a:ext cx="2846324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Repetir el proceso para cada frame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0240" y="5965707"/>
            <a:ext cx="4008374" cy="282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u="sng">
                <a:solidFill>
                  <a:srgbClr val="191919"/>
                </a:solidFill>
                <a:latin typeface="Telegraf"/>
              </a:rPr>
              <a:t>Mask detector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14177"/>
                </a:solidFill>
                <a:latin typeface="Telegraf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Telegraf"/>
              </a:rPr>
              <a:t> : MobileNetV2, red neuronal que clasifica en dos clases with mask o without mask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191919"/>
              </a:solidFill>
              <a:latin typeface="Telegraf"/>
            </a:endParaRPr>
          </a:p>
          <a:p>
            <a:pPr marL="0" lvl="1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4177"/>
                </a:solidFill>
                <a:latin typeface="Telegraf"/>
              </a:rPr>
              <a:t>Output: </a:t>
            </a:r>
            <a:r>
              <a:rPr lang="en-US" sz="2000">
                <a:solidFill>
                  <a:srgbClr val="191919"/>
                </a:solidFill>
                <a:latin typeface="Telegraf"/>
              </a:rPr>
              <a:t>Score entre 0 y 1 que significa la probabilidad del uso o no de la mascarilla en ese ROI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1589" y="5965707"/>
            <a:ext cx="359818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"/>
              </a:rPr>
              <a:t>Lectura de frame en el que se analizara la presencia de rostros con mascarilla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65473" y="5965707"/>
            <a:ext cx="3022452" cy="142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"/>
              </a:rPr>
              <a:t>Repetir el proceso en cada frame al detectar al menos un rostro hasta el break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1512" y="1743438"/>
            <a:ext cx="2231830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191919"/>
                </a:solidFill>
                <a:latin typeface="Telegraf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42733" y="1743438"/>
            <a:ext cx="2231830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91919"/>
                </a:solidFill>
                <a:latin typeface="Telegraf 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57871" y="1743438"/>
            <a:ext cx="2231830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91919"/>
                </a:solidFill>
                <a:latin typeface="Telegraf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27470" y="1743438"/>
            <a:ext cx="2231830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91919"/>
                </a:solidFill>
                <a:latin typeface="Telegraf Bold"/>
              </a:rPr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839E9B-D944-4BE8-BBCD-19E04CD331EF}"/>
              </a:ext>
            </a:extLst>
          </p:cNvPr>
          <p:cNvCxnSpPr>
            <a:cxnSpLocks/>
          </p:cNvCxnSpPr>
          <p:nvPr/>
        </p:nvCxnSpPr>
        <p:spPr>
          <a:xfrm flipH="1">
            <a:off x="2173029" y="5258148"/>
            <a:ext cx="4009" cy="70755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5B8AB2-857B-4D75-AC18-CE209ADF3ED2}"/>
              </a:ext>
            </a:extLst>
          </p:cNvPr>
          <p:cNvCxnSpPr>
            <a:cxnSpLocks/>
          </p:cNvCxnSpPr>
          <p:nvPr/>
        </p:nvCxnSpPr>
        <p:spPr>
          <a:xfrm flipH="1">
            <a:off x="6715797" y="5178730"/>
            <a:ext cx="4009" cy="70755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27B503-942F-4680-878E-2B303BE97481}"/>
              </a:ext>
            </a:extLst>
          </p:cNvPr>
          <p:cNvCxnSpPr>
            <a:cxnSpLocks/>
          </p:cNvCxnSpPr>
          <p:nvPr/>
        </p:nvCxnSpPr>
        <p:spPr>
          <a:xfrm flipH="1">
            <a:off x="11626884" y="5246878"/>
            <a:ext cx="4009" cy="70755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8D7C43-4B7F-405C-A758-47F11E6C08B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6143386" y="3627529"/>
            <a:ext cx="33313" cy="233817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624937"/>
          </a:xfrm>
          <a:prstGeom prst="rect">
            <a:avLst/>
          </a:prstGeom>
          <a:solidFill>
            <a:srgbClr val="FEE6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1669" y="2409080"/>
            <a:ext cx="2260811" cy="2734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25068" y="6561238"/>
            <a:ext cx="2457404" cy="27344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57216" y="6561238"/>
            <a:ext cx="2502084" cy="27344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31703" y="6506262"/>
            <a:ext cx="5277854" cy="3501390"/>
            <a:chOff x="0" y="0"/>
            <a:chExt cx="2504525" cy="16615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4525" cy="1661531"/>
            </a:xfrm>
            <a:custGeom>
              <a:avLst/>
              <a:gdLst/>
              <a:ahLst/>
              <a:cxnLst/>
              <a:rect l="l" t="t" r="r" b="b"/>
              <a:pathLst>
                <a:path w="2504525" h="1661531">
                  <a:moveTo>
                    <a:pt x="0" y="0"/>
                  </a:moveTo>
                  <a:lnTo>
                    <a:pt x="2504525" y="0"/>
                  </a:lnTo>
                  <a:lnTo>
                    <a:pt x="2504525" y="1661531"/>
                  </a:lnTo>
                  <a:lnTo>
                    <a:pt x="0" y="1661531"/>
                  </a:lnTo>
                  <a:close/>
                </a:path>
              </a:pathLst>
            </a:custGeom>
            <a:solidFill>
              <a:srgbClr val="EBEEF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6519597"/>
            <a:ext cx="5237016" cy="338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Modelo: SSD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Files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 Bold"/>
              </a:rPr>
              <a:t>. prototxt :</a:t>
            </a:r>
            <a:r>
              <a:rPr lang="en-US" sz="2100">
                <a:solidFill>
                  <a:srgbClr val="191919"/>
                </a:solidFill>
                <a:latin typeface="Telegraf"/>
              </a:rPr>
              <a:t> define el modelo de la arquitectura (ejem. las capas)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.</a:t>
            </a:r>
            <a:r>
              <a:rPr lang="en-US" sz="2100">
                <a:solidFill>
                  <a:srgbClr val="191919"/>
                </a:solidFill>
                <a:latin typeface="Telegraf Bold"/>
              </a:rPr>
              <a:t> caffemodel:</a:t>
            </a:r>
            <a:r>
              <a:rPr lang="en-US" sz="2100">
                <a:solidFill>
                  <a:srgbClr val="191919"/>
                </a:solidFill>
                <a:latin typeface="Telegraf"/>
              </a:rPr>
              <a:t> contiene los pesos de las capas.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Cargar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facenet = cv2.dnn.readnet (prototxtPath, weightsPath)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982360"/>
            <a:ext cx="3528294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Frame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0518" y="6059838"/>
            <a:ext cx="3598753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Face detector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589" y="508998"/>
            <a:ext cx="1040449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</a:pPr>
            <a:r>
              <a:rPr lang="en-US" sz="5600">
                <a:solidFill>
                  <a:srgbClr val="191919"/>
                </a:solidFill>
                <a:latin typeface="Telegraf Bold Bold"/>
              </a:rPr>
              <a:t>Arquitectura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3070" y="6079542"/>
            <a:ext cx="3528294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26994" y="2428785"/>
            <a:ext cx="5277854" cy="7313223"/>
            <a:chOff x="0" y="0"/>
            <a:chExt cx="2504525" cy="3470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04525" cy="3470378"/>
            </a:xfrm>
            <a:custGeom>
              <a:avLst/>
              <a:gdLst/>
              <a:ahLst/>
              <a:cxnLst/>
              <a:rect l="l" t="t" r="r" b="b"/>
              <a:pathLst>
                <a:path w="2504525" h="3470378">
                  <a:moveTo>
                    <a:pt x="0" y="0"/>
                  </a:moveTo>
                  <a:lnTo>
                    <a:pt x="2504525" y="0"/>
                  </a:lnTo>
                  <a:lnTo>
                    <a:pt x="2504525" y="3470378"/>
                  </a:lnTo>
                  <a:lnTo>
                    <a:pt x="0" y="3470378"/>
                  </a:lnTo>
                  <a:close/>
                </a:path>
              </a:pathLst>
            </a:custGeom>
            <a:solidFill>
              <a:srgbClr val="EBEEF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623990" y="2546895"/>
            <a:ext cx="5237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u="sng">
                <a:solidFill>
                  <a:srgbClr val="191919"/>
                </a:solidFill>
                <a:latin typeface="Telegraf Bold"/>
              </a:rPr>
              <a:t>TRAINING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5809" y="1982360"/>
            <a:ext cx="3598753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Mask detector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319143" y="2428786"/>
            <a:ext cx="5277854" cy="2732242"/>
            <a:chOff x="0" y="0"/>
            <a:chExt cx="2504525" cy="15635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04525" cy="1563574"/>
            </a:xfrm>
            <a:custGeom>
              <a:avLst/>
              <a:gdLst/>
              <a:ahLst/>
              <a:cxnLst/>
              <a:rect l="l" t="t" r="r" b="b"/>
              <a:pathLst>
                <a:path w="2504525" h="1563574">
                  <a:moveTo>
                    <a:pt x="0" y="0"/>
                  </a:moveTo>
                  <a:lnTo>
                    <a:pt x="2504525" y="0"/>
                  </a:lnTo>
                  <a:lnTo>
                    <a:pt x="2504525" y="1563574"/>
                  </a:lnTo>
                  <a:lnTo>
                    <a:pt x="0" y="1563574"/>
                  </a:lnTo>
                  <a:close/>
                </a:path>
              </a:pathLst>
            </a:custGeom>
            <a:solidFill>
              <a:srgbClr val="EBEEF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359981" y="2524507"/>
            <a:ext cx="5237016" cy="263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La función detect-and-predict mask acepta tres paramatros: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Frame: un frame del  stream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faceNet: modelo usado para detectar rostros.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maskNet: modelo para clasificador la detección de mascarillas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3990" y="2893727"/>
            <a:ext cx="5237016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Dataset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Data augmentation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Fine tuning set up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Cargar MobilenetV2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Crear nueva capa FC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Freeze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Compilar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Optimizador (ADAM/SGD)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Loss: Binary-crossentropy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Entrenamiento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predicción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Plot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 Bold"/>
              </a:rPr>
              <a:t>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3990" y="7374288"/>
            <a:ext cx="5237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u="sng">
                <a:solidFill>
                  <a:srgbClr val="191919"/>
                </a:solidFill>
                <a:latin typeface="Telegraf Bold"/>
              </a:rPr>
              <a:t>APPLYING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3990" y="7852248"/>
            <a:ext cx="4729904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Aplicar el clasificador de deteccion de mascarillas a cada ROI para determinar la existencia de rostros mascarillas.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93070" y="1982360"/>
            <a:ext cx="3598753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Despliegue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AA0BB2-458E-48FB-8C80-3C4D3E286ED0}"/>
              </a:ext>
            </a:extLst>
          </p:cNvPr>
          <p:cNvCxnSpPr/>
          <p:nvPr/>
        </p:nvCxnSpPr>
        <p:spPr>
          <a:xfrm>
            <a:off x="2833862" y="5332127"/>
            <a:ext cx="0" cy="727711"/>
          </a:xfrm>
          <a:prstGeom prst="line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52B196-5DD3-4894-9469-3855C8308B46}"/>
              </a:ext>
            </a:extLst>
          </p:cNvPr>
          <p:cNvCxnSpPr/>
          <p:nvPr/>
        </p:nvCxnSpPr>
        <p:spPr>
          <a:xfrm>
            <a:off x="5723837" y="8610438"/>
            <a:ext cx="385720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92D510-A865-475E-A8E7-6CEC157E38FA}"/>
              </a:ext>
            </a:extLst>
          </p:cNvPr>
          <p:cNvCxnSpPr/>
          <p:nvPr/>
        </p:nvCxnSpPr>
        <p:spPr>
          <a:xfrm flipV="1">
            <a:off x="6109557" y="2195720"/>
            <a:ext cx="0" cy="6414718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33A97-0A52-44C4-8FFF-37AB9D07FBD0}"/>
              </a:ext>
            </a:extLst>
          </p:cNvPr>
          <p:cNvCxnSpPr/>
          <p:nvPr/>
        </p:nvCxnSpPr>
        <p:spPr>
          <a:xfrm>
            <a:off x="6109557" y="2195720"/>
            <a:ext cx="1129443" cy="0"/>
          </a:xfrm>
          <a:prstGeom prst="line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34619F-A336-45FE-B35C-32B068F010E2}"/>
              </a:ext>
            </a:extLst>
          </p:cNvPr>
          <p:cNvCxnSpPr>
            <a:cxnSpLocks/>
          </p:cNvCxnSpPr>
          <p:nvPr/>
        </p:nvCxnSpPr>
        <p:spPr>
          <a:xfrm>
            <a:off x="9982200" y="2195720"/>
            <a:ext cx="3657600" cy="0"/>
          </a:xfrm>
          <a:prstGeom prst="line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A1730E-864E-4A24-8F78-73D268BE07A0}"/>
              </a:ext>
            </a:extLst>
          </p:cNvPr>
          <p:cNvCxnSpPr/>
          <p:nvPr/>
        </p:nvCxnSpPr>
        <p:spPr>
          <a:xfrm>
            <a:off x="14757216" y="5332127"/>
            <a:ext cx="0" cy="727711"/>
          </a:xfrm>
          <a:prstGeom prst="line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Mapa, Bandera, Google Maps imagen png - imagen transparente descarga  gratuita">
            <a:extLst>
              <a:ext uri="{FF2B5EF4-FFF2-40B4-BE49-F238E27FC236}">
                <a16:creationId xmlns:a16="http://schemas.microsoft.com/office/drawing/2014/main" id="{C3095043-83E2-4D22-A04A-AE58DB5D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778" l="4778" r="95556">
                        <a14:foregroundMark x1="32444" y1="4889" x2="32444" y2="4889"/>
                        <a14:foregroundMark x1="31333" y1="889" x2="31333" y2="889"/>
                        <a14:foregroundMark x1="31889" y1="444" x2="31889" y2="444"/>
                        <a14:foregroundMark x1="55222" y1="89333" x2="55222" y2="89333"/>
                        <a14:foregroundMark x1="35222" y1="95778" x2="35222" y2="95778"/>
                        <a14:foregroundMark x1="4778" y1="85000" x2="4778" y2="85000"/>
                        <a14:foregroundMark x1="91444" y1="26778" x2="91444" y2="26778"/>
                        <a14:foregroundMark x1="95556" y1="27889" x2="95556" y2="2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676">
            <a:off x="15496271" y="5686534"/>
            <a:ext cx="786018" cy="7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REVISION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1197</Words>
  <Application>Microsoft Office PowerPoint</Application>
  <PresentationFormat>Custom</PresentationFormat>
  <Paragraphs>215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Courier New</vt:lpstr>
      <vt:lpstr>Calibri</vt:lpstr>
      <vt:lpstr>Telegraf Bold</vt:lpstr>
      <vt:lpstr>Telegraf</vt:lpstr>
      <vt:lpstr>Telegraf Medium</vt:lpstr>
      <vt:lpstr>Arial</vt:lpstr>
      <vt:lpstr>Telegraf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Whelton School of Marketing</dc:title>
  <dc:creator>TAMARA REATEGUI DEL AGUILA</dc:creator>
  <cp:lastModifiedBy>Tamara Reategui Del aguila</cp:lastModifiedBy>
  <cp:revision>7</cp:revision>
  <dcterms:created xsi:type="dcterms:W3CDTF">2006-08-16T00:00:00Z</dcterms:created>
  <dcterms:modified xsi:type="dcterms:W3CDTF">2020-11-28T09:00:54Z</dcterms:modified>
  <dc:identifier>DAEOR_c0ZMQ</dc:identifier>
</cp:coreProperties>
</file>